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lacial Indifference Bold" charset="1" panose="00000800000000000000"/>
      <p:regular r:id="rId13"/>
    </p:embeddedFont>
    <p:embeddedFont>
      <p:font typeface="Cooper Hewitt" charset="1" panose="00000000000000000000"/>
      <p:regular r:id="rId14"/>
    </p:embeddedFont>
    <p:embeddedFont>
      <p:font typeface="Canva Sans" charset="1" panose="020B0503030501040103"/>
      <p:regular r:id="rId15"/>
    </p:embeddedFont>
    <p:embeddedFont>
      <p:font typeface="Cooper Hewitt Bold" charset="1" panose="00000000000000000000"/>
      <p:regular r:id="rId16"/>
    </p:embeddedFont>
    <p:embeddedFont>
      <p:font typeface="Canva Sans Bold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55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0460" y="1688808"/>
            <a:ext cx="16547079" cy="244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9"/>
              </a:lnSpc>
            </a:pPr>
            <a:r>
              <a:rPr lang="en-US" b="true" sz="9336">
                <a:solidFill>
                  <a:srgbClr val="004AA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NEW YORK CITY HOUSING MARKET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34120" y="4209621"/>
            <a:ext cx="9419760" cy="201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760" spc="24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 GROUP 5</a:t>
            </a:r>
          </a:p>
          <a:p>
            <a:pPr algn="ctr">
              <a:lnSpc>
                <a:spcPts val="3864"/>
              </a:lnSpc>
            </a:pPr>
            <a:r>
              <a:rPr lang="en-US" sz="2760" spc="24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PRIYA RAUNIYAR</a:t>
            </a:r>
          </a:p>
          <a:p>
            <a:pPr algn="ctr">
              <a:lnSpc>
                <a:spcPts val="3864"/>
              </a:lnSpc>
            </a:pPr>
            <a:r>
              <a:rPr lang="en-US" sz="2760" spc="24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VABHAV SAGVEKAR</a:t>
            </a:r>
          </a:p>
          <a:p>
            <a:pPr algn="ctr">
              <a:lnSpc>
                <a:spcPts val="3864"/>
              </a:lnSpc>
              <a:spcBef>
                <a:spcPct val="0"/>
              </a:spcBef>
            </a:pPr>
            <a:r>
              <a:rPr lang="en-US" sz="2760" spc="24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JASWANTH CHANDU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59620" y="990600"/>
            <a:ext cx="459392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IST 652 SCRIPTING FOR DATA ANALYSIS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57405" y="0"/>
            <a:ext cx="9230595" cy="10287000"/>
          </a:xfrm>
          <a:custGeom>
            <a:avLst/>
            <a:gdLst/>
            <a:ahLst/>
            <a:cxnLst/>
            <a:rect r="r" b="b" t="t" l="l"/>
            <a:pathLst>
              <a:path h="10287000" w="9230595">
                <a:moveTo>
                  <a:pt x="0" y="0"/>
                </a:moveTo>
                <a:lnTo>
                  <a:pt x="9230595" y="0"/>
                </a:lnTo>
                <a:lnTo>
                  <a:pt x="92305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72" t="0" r="-4169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0625"/>
            <a:ext cx="6566532" cy="244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29"/>
              </a:lnSpc>
              <a:spcBef>
                <a:spcPct val="0"/>
              </a:spcBef>
            </a:pPr>
            <a:r>
              <a:rPr lang="en-US" b="true" sz="9336" u="none">
                <a:solidFill>
                  <a:srgbClr val="004AA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49403"/>
            <a:ext cx="5332134" cy="467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3451" indent="-356726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555555"/>
                </a:solidFill>
                <a:latin typeface="Canva Sans"/>
                <a:ea typeface="Canva Sans"/>
                <a:cs typeface="Canva Sans"/>
                <a:sym typeface="Canva Sans"/>
              </a:rPr>
              <a:t>Project Overview</a:t>
            </a:r>
          </a:p>
          <a:p>
            <a:pPr algn="l">
              <a:lnSpc>
                <a:spcPts val="4626"/>
              </a:lnSpc>
            </a:pPr>
          </a:p>
          <a:p>
            <a:pPr algn="l" marL="713451" indent="-356726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555555"/>
                </a:solidFill>
                <a:latin typeface="Canva Sans"/>
                <a:ea typeface="Canva Sans"/>
                <a:cs typeface="Canva Sans"/>
                <a:sym typeface="Canva Sans"/>
              </a:rPr>
              <a:t>Methodology &amp; Tools</a:t>
            </a:r>
          </a:p>
          <a:p>
            <a:pPr algn="l">
              <a:lnSpc>
                <a:spcPts val="4626"/>
              </a:lnSpc>
            </a:pPr>
          </a:p>
          <a:p>
            <a:pPr algn="l" marL="713451" indent="-356726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555555"/>
                </a:solidFill>
                <a:latin typeface="Canva Sans"/>
                <a:ea typeface="Canva Sans"/>
                <a:cs typeface="Canva Sans"/>
                <a:sym typeface="Canva Sans"/>
              </a:rPr>
              <a:t>Key Findings</a:t>
            </a:r>
          </a:p>
          <a:p>
            <a:pPr algn="l">
              <a:lnSpc>
                <a:spcPts val="4626"/>
              </a:lnSpc>
            </a:pPr>
          </a:p>
          <a:p>
            <a:pPr algn="l" marL="713451" indent="-356726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555555"/>
                </a:solidFill>
                <a:latin typeface="Canva Sans"/>
                <a:ea typeface="Canva Sans"/>
                <a:cs typeface="Canva Sans"/>
                <a:sym typeface="Canva Sans"/>
              </a:rPr>
              <a:t>Conclusions &amp; Value of Insights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221409" y="0"/>
            <a:ext cx="5066591" cy="5066571"/>
            <a:chOff x="0" y="0"/>
            <a:chExt cx="6350025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2644" t="0" r="-32644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21409" y="5220429"/>
            <a:ext cx="5066591" cy="5066571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4999" t="0" r="-2499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0238" y="463618"/>
            <a:ext cx="9693188" cy="108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72"/>
              </a:lnSpc>
              <a:spcBef>
                <a:spcPct val="0"/>
              </a:spcBef>
            </a:pPr>
            <a:r>
              <a:rPr lang="en-US" b="true" sz="8091">
                <a:solidFill>
                  <a:srgbClr val="004AA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0238" y="1580858"/>
            <a:ext cx="10308141" cy="788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0"/>
              </a:lnSpc>
            </a:pPr>
          </a:p>
          <a:p>
            <a:pPr algn="l">
              <a:lnSpc>
                <a:spcPts val="3070"/>
              </a:lnSpc>
            </a:pPr>
            <a:r>
              <a:rPr lang="en-US" sz="1806" spc="110" b="true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Unit of Analysis:</a:t>
            </a:r>
          </a:p>
          <a:p>
            <a:pPr algn="l" marL="389932" indent="-194966" lvl="1">
              <a:lnSpc>
                <a:spcPts val="3070"/>
              </a:lnSpc>
              <a:buFont typeface="Arial"/>
              <a:buChar char="•"/>
            </a:pPr>
            <a:r>
              <a:rPr lang="en-US" sz="1806" spc="110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Individual residential property listings</a:t>
            </a:r>
          </a:p>
          <a:p>
            <a:pPr algn="l">
              <a:lnSpc>
                <a:spcPts val="3070"/>
              </a:lnSpc>
            </a:pPr>
          </a:p>
          <a:p>
            <a:pPr algn="l">
              <a:lnSpc>
                <a:spcPts val="3070"/>
              </a:lnSpc>
            </a:pPr>
            <a:r>
              <a:rPr lang="en-US" sz="1806" spc="110" b="true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Sources &amp; Types:</a:t>
            </a:r>
          </a:p>
          <a:p>
            <a:pPr algn="l" marL="370914" indent="-185457" lvl="1">
              <a:lnSpc>
                <a:spcPts val="2920"/>
              </a:lnSpc>
              <a:buFont typeface="Arial"/>
              <a:buChar char="•"/>
            </a:pPr>
            <a:r>
              <a:rPr lang="en-US" sz="1717" spc="10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NYC Housing Dataset — Structured CSV</a:t>
            </a:r>
          </a:p>
          <a:p>
            <a:pPr algn="l" marL="370914" indent="-185457" lvl="1">
              <a:lnSpc>
                <a:spcPts val="2920"/>
              </a:lnSpc>
              <a:buFont typeface="Arial"/>
              <a:buChar char="•"/>
            </a:pPr>
            <a:r>
              <a:rPr lang="en-US" sz="1717" spc="10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MTA Subway Stations — Structured CSV</a:t>
            </a:r>
          </a:p>
          <a:p>
            <a:pPr algn="l" marL="370914" indent="-185457" lvl="1">
              <a:lnSpc>
                <a:spcPts val="2920"/>
              </a:lnSpc>
              <a:buFont typeface="Arial"/>
              <a:buChar char="•"/>
            </a:pPr>
            <a:r>
              <a:rPr lang="en-US" sz="1717" spc="10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NYC Borough Crime Stats — Semi-structured JSON / Structured CSV</a:t>
            </a:r>
          </a:p>
          <a:p>
            <a:pPr algn="l">
              <a:lnSpc>
                <a:spcPts val="2920"/>
              </a:lnSpc>
            </a:pPr>
          </a:p>
          <a:p>
            <a:pPr algn="l">
              <a:lnSpc>
                <a:spcPts val="2920"/>
              </a:lnSpc>
            </a:pPr>
            <a:r>
              <a:rPr lang="en-US" sz="1717" spc="10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 </a:t>
            </a:r>
            <a:r>
              <a:rPr lang="en-US" b="true" sz="1717" spc="104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  <a:r>
              <a:rPr lang="en-US" sz="1717" spc="104" b="true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Objective:</a:t>
            </a:r>
          </a:p>
          <a:p>
            <a:pPr algn="l" marL="370914" indent="-185457" lvl="1">
              <a:lnSpc>
                <a:spcPts val="2920"/>
              </a:lnSpc>
              <a:buFont typeface="Arial"/>
              <a:buChar char="•"/>
            </a:pPr>
            <a:r>
              <a:rPr lang="en-US" sz="1717" spc="10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Analyze price determinants</a:t>
            </a:r>
          </a:p>
          <a:p>
            <a:pPr algn="l" marL="370914" indent="-185457" lvl="1">
              <a:lnSpc>
                <a:spcPts val="2920"/>
              </a:lnSpc>
              <a:buFont typeface="Arial"/>
              <a:buChar char="•"/>
            </a:pPr>
            <a:r>
              <a:rPr lang="en-US" sz="1717" spc="10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Evaluate borough differences</a:t>
            </a:r>
          </a:p>
          <a:p>
            <a:pPr algn="l" marL="389932" indent="-194966" lvl="1">
              <a:lnSpc>
                <a:spcPts val="3070"/>
              </a:lnSpc>
              <a:buFont typeface="Arial"/>
              <a:buChar char="•"/>
            </a:pPr>
            <a:r>
              <a:rPr lang="en-US" sz="1806" spc="110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Examine transit &amp; crime influence</a:t>
            </a:r>
          </a:p>
          <a:p>
            <a:pPr algn="l" marL="389932" indent="-194966" lvl="1">
              <a:lnSpc>
                <a:spcPts val="3070"/>
              </a:lnSpc>
              <a:buFont typeface="Arial"/>
              <a:buChar char="•"/>
            </a:pPr>
            <a:r>
              <a:rPr lang="en-US" sz="1806" spc="110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Segment the market using clustering</a:t>
            </a:r>
          </a:p>
          <a:p>
            <a:pPr algn="l">
              <a:lnSpc>
                <a:spcPts val="3070"/>
              </a:lnSpc>
            </a:pPr>
          </a:p>
          <a:p>
            <a:pPr algn="l">
              <a:lnSpc>
                <a:spcPts val="3070"/>
              </a:lnSpc>
            </a:pPr>
            <a:r>
              <a:rPr lang="en-US" b="true" sz="1806" spc="110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  </a:t>
            </a:r>
            <a:r>
              <a:rPr lang="en-US" sz="1806" spc="110" b="true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Caveats:</a:t>
            </a:r>
          </a:p>
          <a:p>
            <a:pPr algn="l" marL="389932" indent="-194966" lvl="1">
              <a:lnSpc>
                <a:spcPts val="3070"/>
              </a:lnSpc>
              <a:buFont typeface="Arial"/>
              <a:buChar char="•"/>
            </a:pPr>
            <a:r>
              <a:rPr lang="en-US" sz="1806" spc="110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Crime data is borough-level only</a:t>
            </a:r>
          </a:p>
          <a:p>
            <a:pPr algn="l" marL="389932" indent="-194966" lvl="1">
              <a:lnSpc>
                <a:spcPts val="3070"/>
              </a:lnSpc>
              <a:buFont typeface="Arial"/>
              <a:buChar char="•"/>
            </a:pPr>
            <a:r>
              <a:rPr lang="en-US" sz="1806" spc="110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Housing prices highly skewed → log transform</a:t>
            </a:r>
          </a:p>
          <a:p>
            <a:pPr algn="l" marL="389932" indent="-194966" lvl="1">
              <a:lnSpc>
                <a:spcPts val="3070"/>
              </a:lnSpc>
              <a:buFont typeface="Arial"/>
              <a:buChar char="•"/>
            </a:pPr>
            <a:r>
              <a:rPr lang="en-US" sz="1806" spc="110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Inconsistent address fields (Queens locality issue)</a:t>
            </a:r>
          </a:p>
          <a:p>
            <a:pPr algn="l" marL="389932" indent="-194966" lvl="1">
              <a:lnSpc>
                <a:spcPts val="3070"/>
              </a:lnSpc>
              <a:buFont typeface="Arial"/>
              <a:buChar char="•"/>
            </a:pPr>
            <a:r>
              <a:rPr lang="en-US" sz="1806" spc="110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Transit radius approximation (800m straight-line</a:t>
            </a:r>
          </a:p>
          <a:p>
            <a:pPr algn="l">
              <a:lnSpc>
                <a:spcPts val="30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60875" y="1489702"/>
            <a:ext cx="4435934" cy="7471661"/>
            <a:chOff x="0" y="0"/>
            <a:chExt cx="812800" cy="13690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369039"/>
            </a:xfrm>
            <a:custGeom>
              <a:avLst/>
              <a:gdLst/>
              <a:ahLst/>
              <a:cxnLst/>
              <a:rect r="r" b="b" t="t" l="l"/>
              <a:pathLst>
                <a:path h="1369039" w="812800">
                  <a:moveTo>
                    <a:pt x="89009" y="0"/>
                  </a:moveTo>
                  <a:lnTo>
                    <a:pt x="723791" y="0"/>
                  </a:lnTo>
                  <a:cubicBezTo>
                    <a:pt x="747398" y="0"/>
                    <a:pt x="770037" y="9378"/>
                    <a:pt x="786730" y="26070"/>
                  </a:cubicBezTo>
                  <a:cubicBezTo>
                    <a:pt x="803422" y="42763"/>
                    <a:pt x="812800" y="65402"/>
                    <a:pt x="812800" y="89009"/>
                  </a:cubicBezTo>
                  <a:lnTo>
                    <a:pt x="812800" y="1280030"/>
                  </a:lnTo>
                  <a:cubicBezTo>
                    <a:pt x="812800" y="1303637"/>
                    <a:pt x="803422" y="1326277"/>
                    <a:pt x="786730" y="1342969"/>
                  </a:cubicBezTo>
                  <a:cubicBezTo>
                    <a:pt x="770037" y="1359661"/>
                    <a:pt x="747398" y="1369039"/>
                    <a:pt x="723791" y="1369039"/>
                  </a:cubicBezTo>
                  <a:lnTo>
                    <a:pt x="89009" y="1369039"/>
                  </a:lnTo>
                  <a:cubicBezTo>
                    <a:pt x="65402" y="1369039"/>
                    <a:pt x="42763" y="1359661"/>
                    <a:pt x="26070" y="1342969"/>
                  </a:cubicBezTo>
                  <a:cubicBezTo>
                    <a:pt x="9378" y="1326277"/>
                    <a:pt x="0" y="1303637"/>
                    <a:pt x="0" y="1280030"/>
                  </a:cubicBezTo>
                  <a:lnTo>
                    <a:pt x="0" y="89009"/>
                  </a:lnTo>
                  <a:cubicBezTo>
                    <a:pt x="0" y="65402"/>
                    <a:pt x="9378" y="42763"/>
                    <a:pt x="26070" y="26070"/>
                  </a:cubicBezTo>
                  <a:cubicBezTo>
                    <a:pt x="42763" y="9378"/>
                    <a:pt x="65402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1407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83081" y="1489702"/>
            <a:ext cx="4435934" cy="7471661"/>
            <a:chOff x="0" y="0"/>
            <a:chExt cx="812800" cy="13690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69039"/>
            </a:xfrm>
            <a:custGeom>
              <a:avLst/>
              <a:gdLst/>
              <a:ahLst/>
              <a:cxnLst/>
              <a:rect r="r" b="b" t="t" l="l"/>
              <a:pathLst>
                <a:path h="1369039" w="812800">
                  <a:moveTo>
                    <a:pt x="89009" y="0"/>
                  </a:moveTo>
                  <a:lnTo>
                    <a:pt x="723791" y="0"/>
                  </a:lnTo>
                  <a:cubicBezTo>
                    <a:pt x="747398" y="0"/>
                    <a:pt x="770037" y="9378"/>
                    <a:pt x="786730" y="26070"/>
                  </a:cubicBezTo>
                  <a:cubicBezTo>
                    <a:pt x="803422" y="42763"/>
                    <a:pt x="812800" y="65402"/>
                    <a:pt x="812800" y="89009"/>
                  </a:cubicBezTo>
                  <a:lnTo>
                    <a:pt x="812800" y="1280030"/>
                  </a:lnTo>
                  <a:cubicBezTo>
                    <a:pt x="812800" y="1303637"/>
                    <a:pt x="803422" y="1326277"/>
                    <a:pt x="786730" y="1342969"/>
                  </a:cubicBezTo>
                  <a:cubicBezTo>
                    <a:pt x="770037" y="1359661"/>
                    <a:pt x="747398" y="1369039"/>
                    <a:pt x="723791" y="1369039"/>
                  </a:cubicBezTo>
                  <a:lnTo>
                    <a:pt x="89009" y="1369039"/>
                  </a:lnTo>
                  <a:cubicBezTo>
                    <a:pt x="65402" y="1369039"/>
                    <a:pt x="42763" y="1359661"/>
                    <a:pt x="26070" y="1342969"/>
                  </a:cubicBezTo>
                  <a:cubicBezTo>
                    <a:pt x="9378" y="1326277"/>
                    <a:pt x="0" y="1303637"/>
                    <a:pt x="0" y="1280030"/>
                  </a:cubicBezTo>
                  <a:lnTo>
                    <a:pt x="0" y="89009"/>
                  </a:lnTo>
                  <a:cubicBezTo>
                    <a:pt x="0" y="65402"/>
                    <a:pt x="9378" y="42763"/>
                    <a:pt x="26070" y="26070"/>
                  </a:cubicBezTo>
                  <a:cubicBezTo>
                    <a:pt x="42763" y="9378"/>
                    <a:pt x="65402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1407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65158" y="7831992"/>
            <a:ext cx="18288000" cy="3479454"/>
            <a:chOff x="0" y="0"/>
            <a:chExt cx="4816593" cy="9163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916399"/>
            </a:xfrm>
            <a:custGeom>
              <a:avLst/>
              <a:gdLst/>
              <a:ahLst/>
              <a:cxnLst/>
              <a:rect r="r" b="b" t="t" l="l"/>
              <a:pathLst>
                <a:path h="9163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16399"/>
                  </a:lnTo>
                  <a:lnTo>
                    <a:pt x="0" y="91639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954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5585" y="1489702"/>
            <a:ext cx="4435934" cy="7471661"/>
            <a:chOff x="0" y="0"/>
            <a:chExt cx="812800" cy="13690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69039"/>
            </a:xfrm>
            <a:custGeom>
              <a:avLst/>
              <a:gdLst/>
              <a:ahLst/>
              <a:cxnLst/>
              <a:rect r="r" b="b" t="t" l="l"/>
              <a:pathLst>
                <a:path h="1369039" w="812800">
                  <a:moveTo>
                    <a:pt x="89009" y="0"/>
                  </a:moveTo>
                  <a:lnTo>
                    <a:pt x="723791" y="0"/>
                  </a:lnTo>
                  <a:cubicBezTo>
                    <a:pt x="747398" y="0"/>
                    <a:pt x="770037" y="9378"/>
                    <a:pt x="786730" y="26070"/>
                  </a:cubicBezTo>
                  <a:cubicBezTo>
                    <a:pt x="803422" y="42763"/>
                    <a:pt x="812800" y="65402"/>
                    <a:pt x="812800" y="89009"/>
                  </a:cubicBezTo>
                  <a:lnTo>
                    <a:pt x="812800" y="1280030"/>
                  </a:lnTo>
                  <a:cubicBezTo>
                    <a:pt x="812800" y="1303637"/>
                    <a:pt x="803422" y="1326277"/>
                    <a:pt x="786730" y="1342969"/>
                  </a:cubicBezTo>
                  <a:cubicBezTo>
                    <a:pt x="770037" y="1359661"/>
                    <a:pt x="747398" y="1369039"/>
                    <a:pt x="723791" y="1369039"/>
                  </a:cubicBezTo>
                  <a:lnTo>
                    <a:pt x="89009" y="1369039"/>
                  </a:lnTo>
                  <a:cubicBezTo>
                    <a:pt x="65402" y="1369039"/>
                    <a:pt x="42763" y="1359661"/>
                    <a:pt x="26070" y="1342969"/>
                  </a:cubicBezTo>
                  <a:cubicBezTo>
                    <a:pt x="9378" y="1326277"/>
                    <a:pt x="0" y="1303637"/>
                    <a:pt x="0" y="1280030"/>
                  </a:cubicBezTo>
                  <a:lnTo>
                    <a:pt x="0" y="89009"/>
                  </a:lnTo>
                  <a:cubicBezTo>
                    <a:pt x="0" y="65402"/>
                    <a:pt x="9378" y="42763"/>
                    <a:pt x="26070" y="26070"/>
                  </a:cubicBezTo>
                  <a:cubicBezTo>
                    <a:pt x="42763" y="9378"/>
                    <a:pt x="65402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1407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5001048" y="7831992"/>
            <a:ext cx="3592234" cy="3592220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6091" t="-10132" r="-4000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307419" y="1028700"/>
            <a:ext cx="3542846" cy="922004"/>
            <a:chOff x="0" y="0"/>
            <a:chExt cx="884921" cy="2302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84921" cy="230295"/>
            </a:xfrm>
            <a:custGeom>
              <a:avLst/>
              <a:gdLst/>
              <a:ahLst/>
              <a:cxnLst/>
              <a:rect r="r" b="b" t="t" l="l"/>
              <a:pathLst>
                <a:path h="230295" w="884921">
                  <a:moveTo>
                    <a:pt x="111447" y="0"/>
                  </a:moveTo>
                  <a:lnTo>
                    <a:pt x="773475" y="0"/>
                  </a:lnTo>
                  <a:cubicBezTo>
                    <a:pt x="835025" y="0"/>
                    <a:pt x="884921" y="49896"/>
                    <a:pt x="884921" y="111447"/>
                  </a:cubicBezTo>
                  <a:lnTo>
                    <a:pt x="884921" y="118849"/>
                  </a:lnTo>
                  <a:cubicBezTo>
                    <a:pt x="884921" y="180399"/>
                    <a:pt x="835025" y="230295"/>
                    <a:pt x="773475" y="230295"/>
                  </a:cubicBezTo>
                  <a:lnTo>
                    <a:pt x="111447" y="230295"/>
                  </a:lnTo>
                  <a:cubicBezTo>
                    <a:pt x="49896" y="230295"/>
                    <a:pt x="0" y="180399"/>
                    <a:pt x="0" y="118849"/>
                  </a:cubicBezTo>
                  <a:lnTo>
                    <a:pt x="0" y="111447"/>
                  </a:lnTo>
                  <a:cubicBezTo>
                    <a:pt x="0" y="49896"/>
                    <a:pt x="49896" y="0"/>
                    <a:pt x="11144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84921" cy="26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339481" y="104775"/>
            <a:ext cx="13532078" cy="74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91"/>
              </a:lnSpc>
              <a:spcBef>
                <a:spcPct val="0"/>
              </a:spcBef>
            </a:pPr>
            <a:r>
              <a:rPr lang="en-US" b="true" sz="5635">
                <a:solidFill>
                  <a:srgbClr val="004AA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METHODOLOGY TOOLS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254319" y="1028700"/>
            <a:ext cx="3542846" cy="922004"/>
            <a:chOff x="0" y="0"/>
            <a:chExt cx="884921" cy="2302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4921" cy="230295"/>
            </a:xfrm>
            <a:custGeom>
              <a:avLst/>
              <a:gdLst/>
              <a:ahLst/>
              <a:cxnLst/>
              <a:rect r="r" b="b" t="t" l="l"/>
              <a:pathLst>
                <a:path h="230295" w="884921">
                  <a:moveTo>
                    <a:pt x="111447" y="0"/>
                  </a:moveTo>
                  <a:lnTo>
                    <a:pt x="773475" y="0"/>
                  </a:lnTo>
                  <a:cubicBezTo>
                    <a:pt x="835025" y="0"/>
                    <a:pt x="884921" y="49896"/>
                    <a:pt x="884921" y="111447"/>
                  </a:cubicBezTo>
                  <a:lnTo>
                    <a:pt x="884921" y="118849"/>
                  </a:lnTo>
                  <a:cubicBezTo>
                    <a:pt x="884921" y="180399"/>
                    <a:pt x="835025" y="230295"/>
                    <a:pt x="773475" y="230295"/>
                  </a:cubicBezTo>
                  <a:lnTo>
                    <a:pt x="111447" y="230295"/>
                  </a:lnTo>
                  <a:cubicBezTo>
                    <a:pt x="49896" y="230295"/>
                    <a:pt x="0" y="180399"/>
                    <a:pt x="0" y="118849"/>
                  </a:cubicBezTo>
                  <a:lnTo>
                    <a:pt x="0" y="111447"/>
                  </a:lnTo>
                  <a:cubicBezTo>
                    <a:pt x="0" y="49896"/>
                    <a:pt x="49896" y="0"/>
                    <a:pt x="11144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84921" cy="26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832129" y="1028700"/>
            <a:ext cx="3542846" cy="922004"/>
            <a:chOff x="0" y="0"/>
            <a:chExt cx="884921" cy="23029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84921" cy="230295"/>
            </a:xfrm>
            <a:custGeom>
              <a:avLst/>
              <a:gdLst/>
              <a:ahLst/>
              <a:cxnLst/>
              <a:rect r="r" b="b" t="t" l="l"/>
              <a:pathLst>
                <a:path h="230295" w="884921">
                  <a:moveTo>
                    <a:pt x="111447" y="0"/>
                  </a:moveTo>
                  <a:lnTo>
                    <a:pt x="773475" y="0"/>
                  </a:lnTo>
                  <a:cubicBezTo>
                    <a:pt x="835025" y="0"/>
                    <a:pt x="884921" y="49896"/>
                    <a:pt x="884921" y="111447"/>
                  </a:cubicBezTo>
                  <a:lnTo>
                    <a:pt x="884921" y="118849"/>
                  </a:lnTo>
                  <a:cubicBezTo>
                    <a:pt x="884921" y="180399"/>
                    <a:pt x="835025" y="230295"/>
                    <a:pt x="773475" y="230295"/>
                  </a:cubicBezTo>
                  <a:lnTo>
                    <a:pt x="111447" y="230295"/>
                  </a:lnTo>
                  <a:cubicBezTo>
                    <a:pt x="49896" y="230295"/>
                    <a:pt x="0" y="180399"/>
                    <a:pt x="0" y="118849"/>
                  </a:cubicBezTo>
                  <a:lnTo>
                    <a:pt x="0" y="111447"/>
                  </a:lnTo>
                  <a:cubicBezTo>
                    <a:pt x="0" y="49896"/>
                    <a:pt x="49896" y="0"/>
                    <a:pt x="11144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84921" cy="268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339481" y="1309045"/>
            <a:ext cx="196254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Steps Performed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60875" y="1309045"/>
            <a:ext cx="443593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Packages Used (Why?)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87841" y="1142357"/>
            <a:ext cx="2826415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Advanced Packages Implemented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32129" y="2093579"/>
            <a:ext cx="3407579" cy="541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4548" indent="-197274" lvl="1">
              <a:lnSpc>
                <a:spcPts val="2558"/>
              </a:lnSpc>
              <a:buFont typeface="Arial"/>
              <a:buChar char="•"/>
            </a:pPr>
            <a:r>
              <a:rPr lang="en-US" sz="1827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Data Cleaning &amp; Standardization</a:t>
            </a:r>
          </a:p>
          <a:p>
            <a:pPr algn="l" marL="394548" indent="-197274" lvl="1">
              <a:lnSpc>
                <a:spcPts val="2558"/>
              </a:lnSpc>
              <a:buFont typeface="Arial"/>
              <a:buChar char="•"/>
            </a:pPr>
            <a:r>
              <a:rPr lang="en-US" sz="1827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Borough Derivation (county → locality → fallback)</a:t>
            </a:r>
          </a:p>
          <a:p>
            <a:pPr algn="l" marL="394548" indent="-197274" lvl="1">
              <a:lnSpc>
                <a:spcPts val="2558"/>
              </a:lnSpc>
              <a:buFont typeface="Arial"/>
              <a:buChar char="•"/>
            </a:pPr>
            <a:r>
              <a:rPr lang="en-US" sz="1827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Transit Accessibility (haversine distance)</a:t>
            </a:r>
          </a:p>
          <a:p>
            <a:pPr algn="l" marL="394548" indent="-197274" lvl="1">
              <a:lnSpc>
                <a:spcPts val="2558"/>
              </a:lnSpc>
              <a:buFont typeface="Arial"/>
              <a:buChar char="•"/>
            </a:pPr>
            <a:r>
              <a:rPr lang="en-US" sz="1827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Crime Merge (borough-level)</a:t>
            </a:r>
          </a:p>
          <a:p>
            <a:pPr algn="l" marL="394548" indent="-197274" lvl="1">
              <a:lnSpc>
                <a:spcPts val="2558"/>
              </a:lnSpc>
              <a:buFont typeface="Arial"/>
              <a:buChar char="•"/>
            </a:pPr>
            <a:r>
              <a:rPr lang="en-US" sz="1827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EDA: scatterplots, boxplots, histograms, heatmaps</a:t>
            </a:r>
          </a:p>
          <a:p>
            <a:pPr algn="l" marL="394548" indent="-197274" lvl="1">
              <a:lnSpc>
                <a:spcPts val="2558"/>
              </a:lnSpc>
              <a:buFont typeface="Arial"/>
              <a:buChar char="•"/>
            </a:pPr>
            <a:r>
              <a:rPr lang="en-US" sz="1827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ANOVA for borough differences</a:t>
            </a:r>
          </a:p>
          <a:p>
            <a:pPr algn="l" marL="394548" indent="-197274" lvl="1">
              <a:lnSpc>
                <a:spcPts val="2558"/>
              </a:lnSpc>
              <a:buFont typeface="Arial"/>
              <a:buChar char="•"/>
            </a:pPr>
            <a:r>
              <a:rPr lang="en-US" sz="1827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Predictive Modeling (OLS + log-price OLS)</a:t>
            </a:r>
          </a:p>
          <a:p>
            <a:pPr algn="l">
              <a:lnSpc>
                <a:spcPts val="2558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464599" y="2138680"/>
            <a:ext cx="3151785" cy="258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0464" indent="-200232" lvl="1">
              <a:lnSpc>
                <a:spcPts val="2596"/>
              </a:lnSpc>
              <a:buFont typeface="Arial"/>
              <a:buChar char="•"/>
            </a:pPr>
            <a:r>
              <a:rPr lang="en-US" sz="185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pandas — data manipulation</a:t>
            </a:r>
          </a:p>
          <a:p>
            <a:pPr algn="l" marL="400464" indent="-200232" lvl="1">
              <a:lnSpc>
                <a:spcPts val="2596"/>
              </a:lnSpc>
              <a:buFont typeface="Arial"/>
              <a:buChar char="•"/>
            </a:pPr>
            <a:r>
              <a:rPr lang="en-US" sz="185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numpy — numeric computation</a:t>
            </a:r>
          </a:p>
          <a:p>
            <a:pPr algn="l" marL="400464" indent="-200232" lvl="1">
              <a:lnSpc>
                <a:spcPts val="2596"/>
              </a:lnSpc>
              <a:buFont typeface="Arial"/>
              <a:buChar char="•"/>
            </a:pPr>
            <a:r>
              <a:rPr lang="en-US" sz="185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statsmodels — regression, ANOVA, diagnostics</a:t>
            </a:r>
          </a:p>
          <a:p>
            <a:pPr algn="l">
              <a:lnSpc>
                <a:spcPts val="2596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254319" y="3083792"/>
            <a:ext cx="2810460" cy="95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7993" indent="-198997" lvl="1">
              <a:lnSpc>
                <a:spcPts val="2580"/>
              </a:lnSpc>
              <a:buFont typeface="Arial"/>
              <a:buChar char="•"/>
            </a:pPr>
            <a:r>
              <a:rPr lang="en-US" sz="1843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statsmodels (OLS regression)</a:t>
            </a:r>
          </a:p>
          <a:p>
            <a:pPr algn="l">
              <a:lnSpc>
                <a:spcPts val="25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476509"/>
            <a:ext cx="18518881" cy="5866508"/>
            <a:chOff x="0" y="0"/>
            <a:chExt cx="4877401" cy="15450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7401" cy="1545089"/>
            </a:xfrm>
            <a:custGeom>
              <a:avLst/>
              <a:gdLst/>
              <a:ahLst/>
              <a:cxnLst/>
              <a:rect r="r" b="b" t="t" l="l"/>
              <a:pathLst>
                <a:path h="1545089" w="4877401">
                  <a:moveTo>
                    <a:pt x="0" y="0"/>
                  </a:moveTo>
                  <a:lnTo>
                    <a:pt x="4877401" y="0"/>
                  </a:lnTo>
                  <a:lnTo>
                    <a:pt x="4877401" y="1545089"/>
                  </a:lnTo>
                  <a:lnTo>
                    <a:pt x="0" y="15450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77401" cy="1583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49612" y="713550"/>
            <a:ext cx="7772246" cy="125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29"/>
              </a:lnSpc>
              <a:spcBef>
                <a:spcPct val="0"/>
              </a:spcBef>
            </a:pPr>
            <a:r>
              <a:rPr lang="en-US" b="true" sz="933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7593" y="4667371"/>
            <a:ext cx="15129444" cy="525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</a:t>
            </a: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Price Determinants</a:t>
            </a:r>
          </a:p>
          <a:p>
            <a:pPr algn="l" marL="462701" indent="-231351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Sqft &amp; Baths = strongest predictors</a:t>
            </a:r>
          </a:p>
          <a:p>
            <a:pPr algn="l" marL="462701" indent="-231351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Borough extremely influential</a:t>
            </a:r>
          </a:p>
          <a:p>
            <a:pPr algn="l" marL="462701" indent="-231351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Transit access = mild positive effect (~3–4%)</a:t>
            </a:r>
          </a:p>
          <a:p>
            <a:pPr algn="l" marL="462701" indent="-231351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Beds modest effect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</a:t>
            </a: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Transit &amp; Crime</a:t>
            </a:r>
          </a:p>
          <a:p>
            <a:pPr algn="l" marL="462701" indent="-231351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Transit influence clear only after controlling for borough</a:t>
            </a:r>
          </a:p>
          <a:p>
            <a:pPr algn="l" marL="462701" indent="-231351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Borough-level crime does not lower price (confounding effect)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Borough Differences</a:t>
            </a:r>
          </a:p>
          <a:p>
            <a:pPr algn="l" marL="462701" indent="-231351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Manhattan = highest prices</a:t>
            </a:r>
          </a:p>
          <a:p>
            <a:pPr algn="l" marL="462701" indent="-231351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Bronx / Staten Island = best affordability</a:t>
            </a:r>
          </a:p>
          <a:p>
            <a:pPr algn="l" marL="462701" indent="-231351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Queens varies heavily by locality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70"/>
            <a:ext cx="18288000" cy="3479454"/>
            <a:chOff x="0" y="0"/>
            <a:chExt cx="4816593" cy="916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16399"/>
            </a:xfrm>
            <a:custGeom>
              <a:avLst/>
              <a:gdLst/>
              <a:ahLst/>
              <a:cxnLst/>
              <a:rect r="r" b="b" t="t" l="l"/>
              <a:pathLst>
                <a:path h="9163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16399"/>
                  </a:lnTo>
                  <a:lnTo>
                    <a:pt x="0" y="91639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54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0865" y="120135"/>
            <a:ext cx="1543936" cy="1103212"/>
          </a:xfrm>
          <a:custGeom>
            <a:avLst/>
            <a:gdLst/>
            <a:ahLst/>
            <a:cxnLst/>
            <a:rect r="r" b="b" t="t" l="l"/>
            <a:pathLst>
              <a:path h="1103212" w="1543936">
                <a:moveTo>
                  <a:pt x="0" y="0"/>
                </a:moveTo>
                <a:lnTo>
                  <a:pt x="1543935" y="0"/>
                </a:lnTo>
                <a:lnTo>
                  <a:pt x="1543935" y="1103213"/>
                </a:lnTo>
                <a:lnTo>
                  <a:pt x="0" y="1103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08041" y="1162050"/>
            <a:ext cx="13071917" cy="188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1"/>
              </a:lnSpc>
              <a:spcBef>
                <a:spcPct val="0"/>
              </a:spcBef>
            </a:pPr>
            <a:r>
              <a:rPr lang="en-US" b="true" sz="720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CONCLUSIONS &amp; VALUE OF INSIGHTS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062506" y="120135"/>
            <a:ext cx="1115380" cy="1103212"/>
          </a:xfrm>
          <a:custGeom>
            <a:avLst/>
            <a:gdLst/>
            <a:ahLst/>
            <a:cxnLst/>
            <a:rect r="r" b="b" t="t" l="l"/>
            <a:pathLst>
              <a:path h="1103212" w="1115380">
                <a:moveTo>
                  <a:pt x="0" y="0"/>
                </a:moveTo>
                <a:lnTo>
                  <a:pt x="1115380" y="0"/>
                </a:lnTo>
                <a:lnTo>
                  <a:pt x="1115380" y="1103213"/>
                </a:lnTo>
                <a:lnTo>
                  <a:pt x="0" y="1103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767455"/>
            <a:ext cx="16653105" cy="605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7"/>
              </a:lnSpc>
            </a:pPr>
            <a:r>
              <a:rPr lang="en-US" sz="315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b="true" sz="3155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We Learned ??</a:t>
            </a:r>
          </a:p>
          <a:p>
            <a:pPr algn="l" marL="681233" indent="-340616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Log-price model explains ~63% of variation</a:t>
            </a:r>
          </a:p>
          <a:p>
            <a:pPr algn="l" marL="681233" indent="-340616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Borough &amp; property size dominate price dynamics</a:t>
            </a:r>
          </a:p>
          <a:p>
            <a:pPr algn="l" marL="681233" indent="-340616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Subway access adds modest value</a:t>
            </a:r>
          </a:p>
          <a:p>
            <a:pPr algn="l" marL="681233" indent="-340616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Borough-level crime not reliable for pricing</a:t>
            </a:r>
          </a:p>
          <a:p>
            <a:pPr algn="l">
              <a:lnSpc>
                <a:spcPts val="4417"/>
              </a:lnSpc>
            </a:pPr>
          </a:p>
          <a:p>
            <a:pPr algn="l">
              <a:lnSpc>
                <a:spcPts val="4417"/>
              </a:lnSpc>
            </a:pPr>
            <a:r>
              <a:rPr lang="en-US" b="true" sz="3155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b="true" sz="3155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Applications</a:t>
            </a:r>
          </a:p>
          <a:p>
            <a:pPr algn="l" marL="681233" indent="-340616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For Investors: Identify undervalued neighborhoods with PPSF</a:t>
            </a:r>
          </a:p>
          <a:p>
            <a:pPr algn="l" marL="681233" indent="-340616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 For Homebuyers: Compare PPSF across neighborhoods </a:t>
            </a:r>
          </a:p>
          <a:p>
            <a:pPr algn="l" marL="681233" indent="-340616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For City Planners: Identify transit deserts; need finer crime granularity</a:t>
            </a:r>
          </a:p>
          <a:p>
            <a:pPr algn="l" marL="681233" indent="-340616" lvl="1">
              <a:lnSpc>
                <a:spcPts val="4417"/>
              </a:lnSpc>
              <a:buFont typeface="Arial"/>
              <a:buChar char="•"/>
            </a:pPr>
            <a:r>
              <a:rPr lang="en-US" sz="315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 For Analysts: Use log-price + clustering for predictive insights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90401" y="2800951"/>
            <a:ext cx="10342821" cy="125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29"/>
              </a:lnSpc>
              <a:spcBef>
                <a:spcPct val="0"/>
              </a:spcBef>
            </a:pPr>
            <a:r>
              <a:rPr lang="en-US" b="true" sz="933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ANY QUESTIONS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95367" y="4223521"/>
            <a:ext cx="7332889" cy="91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6"/>
              </a:lnSpc>
            </a:pPr>
            <a:r>
              <a:rPr lang="en-US" sz="5824" spc="774">
                <a:solidFill>
                  <a:srgbClr val="F8F8F8"/>
                </a:solidFill>
                <a:latin typeface="Cooper Hewitt"/>
                <a:ea typeface="Cooper Hewitt"/>
                <a:cs typeface="Cooper Hewitt"/>
                <a:sym typeface="Cooper Hewitt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DAG6eVKP63M</dc:identifier>
  <dcterms:modified xsi:type="dcterms:W3CDTF">2011-08-01T06:04:30Z</dcterms:modified>
  <cp:revision>1</cp:revision>
  <dc:title>Blue Photographic Real State Office Presentation</dc:title>
</cp:coreProperties>
</file>